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3B7701-EFE9-4C37-9F69-8A02B0DDD401}">
  <a:tblStyle styleId="{863B7701-EFE9-4C37-9F69-8A02B0DDD4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e8521b7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e8521b7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ec49fbbc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ec49fbbc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e8521b7a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e8521b7a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edd06a1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edd06a1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e8521b7a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e8521b7a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ec49fbb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ec49fbb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edd06a1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0edd06a1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edd06a1e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0edd06a1e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ef04547a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0ef04547a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ec49fbb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0ec49fbb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c917b7b74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c917b7b7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ec49fbbc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ec49fbbc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c917b7b74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c917b7b74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cd1b209a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cd1b209a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ce26df82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ce26df82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d504871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d504871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ec49fbbc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ec49fbbc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e8521b7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e8521b7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ec49fbbc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ec49fbbc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0.jpg"/><Relationship Id="rId9" Type="http://schemas.openxmlformats.org/officeDocument/2006/relationships/image" Target="../media/image46.png"/><Relationship Id="rId5" Type="http://schemas.openxmlformats.org/officeDocument/2006/relationships/image" Target="../media/image13.png"/><Relationship Id="rId6" Type="http://schemas.openxmlformats.org/officeDocument/2006/relationships/image" Target="../media/image37.jpg"/><Relationship Id="rId7" Type="http://schemas.openxmlformats.org/officeDocument/2006/relationships/image" Target="../media/image41.jpg"/><Relationship Id="rId8" Type="http://schemas.openxmlformats.org/officeDocument/2006/relationships/image" Target="../media/image4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9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jpg"/><Relationship Id="rId4" Type="http://schemas.openxmlformats.org/officeDocument/2006/relationships/image" Target="../media/image57.jpg"/><Relationship Id="rId5" Type="http://schemas.openxmlformats.org/officeDocument/2006/relationships/image" Target="../media/image10.png"/><Relationship Id="rId6" Type="http://schemas.openxmlformats.org/officeDocument/2006/relationships/image" Target="../media/image29.png"/><Relationship Id="rId7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jpg"/><Relationship Id="rId4" Type="http://schemas.openxmlformats.org/officeDocument/2006/relationships/image" Target="../media/image53.jpg"/><Relationship Id="rId5" Type="http://schemas.openxmlformats.org/officeDocument/2006/relationships/image" Target="../media/image69.jpg"/><Relationship Id="rId6" Type="http://schemas.openxmlformats.org/officeDocument/2006/relationships/image" Target="../media/image42.png"/><Relationship Id="rId7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jpg"/><Relationship Id="rId4" Type="http://schemas.openxmlformats.org/officeDocument/2006/relationships/image" Target="../media/image30.jpg"/><Relationship Id="rId9" Type="http://schemas.openxmlformats.org/officeDocument/2006/relationships/image" Target="../media/image28.png"/><Relationship Id="rId5" Type="http://schemas.openxmlformats.org/officeDocument/2006/relationships/image" Target="../media/image26.jpg"/><Relationship Id="rId6" Type="http://schemas.openxmlformats.org/officeDocument/2006/relationships/image" Target="../media/image19.png"/><Relationship Id="rId7" Type="http://schemas.openxmlformats.org/officeDocument/2006/relationships/image" Target="../media/image50.jpg"/><Relationship Id="rId8" Type="http://schemas.openxmlformats.org/officeDocument/2006/relationships/image" Target="../media/image4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jpg"/><Relationship Id="rId4" Type="http://schemas.openxmlformats.org/officeDocument/2006/relationships/image" Target="../media/image67.jpg"/><Relationship Id="rId5" Type="http://schemas.openxmlformats.org/officeDocument/2006/relationships/image" Target="../media/image56.jpg"/><Relationship Id="rId6" Type="http://schemas.openxmlformats.org/officeDocument/2006/relationships/image" Target="../media/image29.png"/><Relationship Id="rId7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jpg"/><Relationship Id="rId4" Type="http://schemas.openxmlformats.org/officeDocument/2006/relationships/image" Target="../media/image65.png"/><Relationship Id="rId5" Type="http://schemas.openxmlformats.org/officeDocument/2006/relationships/image" Target="../media/image59.jpg"/><Relationship Id="rId6" Type="http://schemas.openxmlformats.org/officeDocument/2006/relationships/image" Target="../media/image63.png"/><Relationship Id="rId7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jpg"/><Relationship Id="rId4" Type="http://schemas.openxmlformats.org/officeDocument/2006/relationships/image" Target="../media/image66.jpg"/><Relationship Id="rId5" Type="http://schemas.openxmlformats.org/officeDocument/2006/relationships/image" Target="../media/image5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samskruthamShikshanthu/sanskritProjects/blob/main/Lessons/learnSanskritSeries/part-3/Exercise3.m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7.png"/><Relationship Id="rId13" Type="http://schemas.openxmlformats.org/officeDocument/2006/relationships/image" Target="../media/image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7.jp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31.jpg"/><Relationship Id="rId8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image" Target="../media/image22.jpg"/><Relationship Id="rId1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4.jpg"/><Relationship Id="rId5" Type="http://schemas.openxmlformats.org/officeDocument/2006/relationships/image" Target="../media/image9.png"/><Relationship Id="rId6" Type="http://schemas.openxmlformats.org/officeDocument/2006/relationships/image" Target="../media/image25.jpg"/><Relationship Id="rId7" Type="http://schemas.openxmlformats.org/officeDocument/2006/relationships/image" Target="../media/image3.jpg"/><Relationship Id="rId8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jpg"/><Relationship Id="rId10" Type="http://schemas.openxmlformats.org/officeDocument/2006/relationships/image" Target="../media/image26.jpg"/><Relationship Id="rId13" Type="http://schemas.openxmlformats.org/officeDocument/2006/relationships/hyperlink" Target="https://www.shabdkosh.com/dictionary/sanskrit-english/%E0%A4%95%E0%A4%99%E0%A5%8D%E0%A4%95%E0%A4%A4%E0%A4%AE%E0%A5%8D/%E0%A4%95%E0%A4%99%E0%A5%8D%E0%A4%95%E0%A4%A4%E0%A4%AE%E0%A5%8D-meaning-in-english" TargetMode="External"/><Relationship Id="rId1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Relationship Id="rId9" Type="http://schemas.openxmlformats.org/officeDocument/2006/relationships/image" Target="../media/image50.jpg"/><Relationship Id="rId5" Type="http://schemas.openxmlformats.org/officeDocument/2006/relationships/image" Target="../media/image19.png"/><Relationship Id="rId6" Type="http://schemas.openxmlformats.org/officeDocument/2006/relationships/image" Target="../media/image54.jpg"/><Relationship Id="rId7" Type="http://schemas.openxmlformats.org/officeDocument/2006/relationships/image" Target="../media/image48.jpg"/><Relationship Id="rId8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5" Type="http://schemas.openxmlformats.org/officeDocument/2006/relationships/image" Target="../media/image3.jpg"/><Relationship Id="rId6" Type="http://schemas.openxmlformats.org/officeDocument/2006/relationships/image" Target="../media/image33.png"/><Relationship Id="rId7" Type="http://schemas.openxmlformats.org/officeDocument/2006/relationships/image" Target="../media/image47.jp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55.jpg"/><Relationship Id="rId5" Type="http://schemas.openxmlformats.org/officeDocument/2006/relationships/image" Target="../media/image15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22.jpg"/><Relationship Id="rId6" Type="http://schemas.openxmlformats.org/officeDocument/2006/relationships/image" Target="../media/image44.png"/><Relationship Id="rId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5683679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750" y="68050"/>
            <a:ext cx="1123525" cy="11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525" y="120413"/>
            <a:ext cx="1423000" cy="107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6313" y="1665500"/>
            <a:ext cx="954401" cy="10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3100" y="1761125"/>
            <a:ext cx="1175900" cy="1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8400" y="3210575"/>
            <a:ext cx="1175900" cy="14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6737" y="3412625"/>
            <a:ext cx="1780576" cy="12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32400" y="68052"/>
            <a:ext cx="1175900" cy="1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4050" y="1816127"/>
            <a:ext cx="1175900" cy="1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983976" y="3564200"/>
            <a:ext cx="1271424" cy="12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6327000" y="479000"/>
            <a:ext cx="77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सा रमा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6416550" y="2172075"/>
            <a:ext cx="77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सा </a:t>
            </a:r>
            <a:r>
              <a:rPr b="1" lang="en" sz="1100">
                <a:solidFill>
                  <a:srgbClr val="38761D"/>
                </a:solidFill>
              </a:rPr>
              <a:t>धीवरी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6237450" y="4022913"/>
            <a:ext cx="9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सा </a:t>
            </a:r>
            <a:r>
              <a:rPr b="1" lang="en" sz="1100">
                <a:solidFill>
                  <a:srgbClr val="38761D"/>
                </a:solidFill>
              </a:rPr>
              <a:t>चित्रकारी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2199875" y="1190000"/>
            <a:ext cx="9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 सीता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2283100" y="2937025"/>
            <a:ext cx="9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 </a:t>
            </a:r>
            <a:r>
              <a:rPr b="1" lang="en" sz="1100">
                <a:solidFill>
                  <a:srgbClr val="38761D"/>
                </a:solidFill>
              </a:rPr>
              <a:t>नर्तकी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965525" y="4684050"/>
            <a:ext cx="117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 </a:t>
            </a:r>
            <a:r>
              <a:rPr b="1" lang="en" sz="1100">
                <a:solidFill>
                  <a:srgbClr val="38761D"/>
                </a:solidFill>
              </a:rPr>
              <a:t>अद्यापिका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cxnSp>
        <p:nvCxnSpPr>
          <p:cNvPr id="270" name="Google Shape;270;p22"/>
          <p:cNvCxnSpPr/>
          <p:nvPr/>
        </p:nvCxnSpPr>
        <p:spPr>
          <a:xfrm>
            <a:off x="4884950" y="392225"/>
            <a:ext cx="30768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2"/>
          <p:cNvCxnSpPr/>
          <p:nvPr/>
        </p:nvCxnSpPr>
        <p:spPr>
          <a:xfrm flipH="1">
            <a:off x="3388525" y="479000"/>
            <a:ext cx="513900" cy="9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2"/>
          <p:cNvCxnSpPr>
            <a:endCxn id="259" idx="1"/>
          </p:cNvCxnSpPr>
          <p:nvPr/>
        </p:nvCxnSpPr>
        <p:spPr>
          <a:xfrm>
            <a:off x="5159800" y="3941313"/>
            <a:ext cx="26886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2"/>
          <p:cNvCxnSpPr/>
          <p:nvPr/>
        </p:nvCxnSpPr>
        <p:spPr>
          <a:xfrm>
            <a:off x="5037350" y="2054413"/>
            <a:ext cx="30768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2"/>
          <p:cNvCxnSpPr>
            <a:endCxn id="258" idx="3"/>
          </p:cNvCxnSpPr>
          <p:nvPr/>
        </p:nvCxnSpPr>
        <p:spPr>
          <a:xfrm flipH="1">
            <a:off x="3459000" y="2238075"/>
            <a:ext cx="622200" cy="1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22"/>
          <p:cNvCxnSpPr/>
          <p:nvPr/>
        </p:nvCxnSpPr>
        <p:spPr>
          <a:xfrm rot="10800000">
            <a:off x="3619350" y="3841137"/>
            <a:ext cx="552900" cy="10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8200"/>
            <a:ext cx="1188050" cy="12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/>
          <p:nvPr/>
        </p:nvSpPr>
        <p:spPr>
          <a:xfrm>
            <a:off x="413425" y="3419000"/>
            <a:ext cx="2007900" cy="507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765650" y="3457400"/>
            <a:ext cx="112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</a:rPr>
              <a:t>सा ललिता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500" y="446250"/>
            <a:ext cx="1440950" cy="14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/>
          <p:nvPr/>
        </p:nvSpPr>
        <p:spPr>
          <a:xfrm flipH="1">
            <a:off x="2421325" y="99825"/>
            <a:ext cx="2007900" cy="431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2738375" y="107624"/>
            <a:ext cx="156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C4587"/>
                </a:solidFill>
              </a:rPr>
              <a:t>मम नाम ललिता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6343650" y="2796625"/>
            <a:ext cx="1655777" cy="622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एषा का?</a:t>
            </a:r>
          </a:p>
        </p:txBody>
      </p:sp>
      <p:sp>
        <p:nvSpPr>
          <p:cNvPr id="287" name="Google Shape;287;p23"/>
          <p:cNvSpPr/>
          <p:nvPr/>
        </p:nvSpPr>
        <p:spPr>
          <a:xfrm>
            <a:off x="6343650" y="3809450"/>
            <a:ext cx="2007906" cy="622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 ललिता?</a:t>
            </a: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850" y="423800"/>
            <a:ext cx="1485850" cy="14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/>
          <p:nvPr/>
        </p:nvSpPr>
        <p:spPr>
          <a:xfrm>
            <a:off x="5310250" y="99825"/>
            <a:ext cx="1832100" cy="431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5488175" y="107625"/>
            <a:ext cx="131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343D"/>
                </a:solidFill>
              </a:rPr>
              <a:t>एषा ललिता </a:t>
            </a:r>
            <a:endParaRPr b="1" sz="1500">
              <a:solidFill>
                <a:srgbClr val="0C343D"/>
              </a:solidFill>
            </a:endParaRPr>
          </a:p>
        </p:txBody>
      </p:sp>
      <p:cxnSp>
        <p:nvCxnSpPr>
          <p:cNvPr id="291" name="Google Shape;291;p23"/>
          <p:cNvCxnSpPr/>
          <p:nvPr/>
        </p:nvCxnSpPr>
        <p:spPr>
          <a:xfrm rot="10800000">
            <a:off x="5047450" y="826850"/>
            <a:ext cx="681000" cy="3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3"/>
          <p:cNvCxnSpPr/>
          <p:nvPr/>
        </p:nvCxnSpPr>
        <p:spPr>
          <a:xfrm flipH="1" rot="10800000">
            <a:off x="1247125" y="1660475"/>
            <a:ext cx="2113800" cy="155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75" y="900450"/>
            <a:ext cx="2006250" cy="13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450" y="869313"/>
            <a:ext cx="1613525" cy="13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275" y="323777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55251" y="900450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0113" y="323777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421201" y="869325"/>
            <a:ext cx="1432924" cy="143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4"/>
          <p:cNvSpPr/>
          <p:nvPr/>
        </p:nvSpPr>
        <p:spPr>
          <a:xfrm>
            <a:off x="1235375" y="204325"/>
            <a:ext cx="13386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5979350" y="129175"/>
            <a:ext cx="13386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 flipH="1">
            <a:off x="5186374" y="2451050"/>
            <a:ext cx="14328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4"/>
          <p:cNvCxnSpPr>
            <a:endCxn id="297" idx="1"/>
          </p:cNvCxnSpPr>
          <p:nvPr/>
        </p:nvCxnSpPr>
        <p:spPr>
          <a:xfrm>
            <a:off x="1693375" y="1331688"/>
            <a:ext cx="795900" cy="2541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4"/>
          <p:cNvCxnSpPr/>
          <p:nvPr/>
        </p:nvCxnSpPr>
        <p:spPr>
          <a:xfrm rot="10800000">
            <a:off x="5186375" y="358642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4"/>
          <p:cNvCxnSpPr/>
          <p:nvPr/>
        </p:nvCxnSpPr>
        <p:spPr>
          <a:xfrm flipH="1" rot="10800000">
            <a:off x="6486950" y="1242025"/>
            <a:ext cx="745800" cy="69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24"/>
          <p:cNvSpPr txBox="1"/>
          <p:nvPr/>
        </p:nvSpPr>
        <p:spPr>
          <a:xfrm>
            <a:off x="1344725" y="4441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</a:t>
            </a:r>
            <a:r>
              <a:rPr b="1" lang="en" sz="1100">
                <a:solidFill>
                  <a:srgbClr val="38761D"/>
                </a:solidFill>
              </a:rPr>
              <a:t>मापिका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5397875" y="269090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</a:t>
            </a:r>
            <a:r>
              <a:rPr b="1" lang="en" sz="1100">
                <a:solidFill>
                  <a:srgbClr val="38761D"/>
                </a:solidFill>
              </a:rPr>
              <a:t>रमा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6143750" y="36902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</a:t>
            </a:r>
            <a:r>
              <a:rPr b="1" lang="en" sz="1100">
                <a:solidFill>
                  <a:srgbClr val="38761D"/>
                </a:solidFill>
              </a:rPr>
              <a:t>पचिका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7153550" y="21752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एषा का?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3347250" y="467070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5200C"/>
                </a:solidFill>
              </a:rPr>
              <a:t>एषा का?</a:t>
            </a:r>
            <a:endParaRPr b="1" sz="1100">
              <a:solidFill>
                <a:srgbClr val="85200C"/>
              </a:solidFill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2489275" y="23333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150" y="3503350"/>
            <a:ext cx="1952051" cy="1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025" y="929025"/>
            <a:ext cx="1181050" cy="15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09929"/>
            <a:ext cx="1954048" cy="13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13" y="1005213"/>
            <a:ext cx="1511826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4350" y="954450"/>
            <a:ext cx="1617001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2013" y="3293926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/>
          <p:nvPr/>
        </p:nvSpPr>
        <p:spPr>
          <a:xfrm>
            <a:off x="824375" y="368725"/>
            <a:ext cx="13152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 flipH="1">
            <a:off x="6365925" y="171525"/>
            <a:ext cx="14022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2956950" y="2571750"/>
            <a:ext cx="1402200" cy="83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6526050" y="411375"/>
            <a:ext cx="118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द्विचक्रिका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29" name="Google Shape;329;p25"/>
          <p:cNvSpPr txBox="1"/>
          <p:nvPr/>
        </p:nvSpPr>
        <p:spPr>
          <a:xfrm>
            <a:off x="921975" y="6085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सैनिका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3262350" y="28706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एषा </a:t>
            </a:r>
            <a:r>
              <a:rPr b="1" lang="en" sz="1100">
                <a:solidFill>
                  <a:srgbClr val="38761D"/>
                </a:solidFill>
              </a:rPr>
              <a:t>दूरावानी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31" name="Google Shape;331;p25"/>
          <p:cNvSpPr txBox="1"/>
          <p:nvPr/>
        </p:nvSpPr>
        <p:spPr>
          <a:xfrm>
            <a:off x="1947150" y="25170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एषा का?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6318550" y="46302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</a:t>
            </a:r>
            <a:r>
              <a:rPr b="1" lang="en" sz="1100">
                <a:solidFill>
                  <a:srgbClr val="990000"/>
                </a:solidFill>
              </a:rPr>
              <a:t>?</a:t>
            </a:r>
            <a:endParaRPr b="1" sz="1100">
              <a:solidFill>
                <a:srgbClr val="990000"/>
              </a:solidFill>
            </a:endParaRPr>
          </a:p>
        </p:txBody>
      </p:sp>
      <p:cxnSp>
        <p:nvCxnSpPr>
          <p:cNvPr id="333" name="Google Shape;333;p25"/>
          <p:cNvCxnSpPr/>
          <p:nvPr/>
        </p:nvCxnSpPr>
        <p:spPr>
          <a:xfrm flipH="1" rot="10800000">
            <a:off x="1578850" y="1366975"/>
            <a:ext cx="1053900" cy="23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25"/>
          <p:cNvCxnSpPr/>
          <p:nvPr/>
        </p:nvCxnSpPr>
        <p:spPr>
          <a:xfrm flipH="1">
            <a:off x="6085450" y="1326288"/>
            <a:ext cx="1245000" cy="27540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5"/>
          <p:cNvCxnSpPr/>
          <p:nvPr/>
        </p:nvCxnSpPr>
        <p:spPr>
          <a:xfrm>
            <a:off x="3466575" y="3821225"/>
            <a:ext cx="892500" cy="63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25"/>
          <p:cNvSpPr txBox="1"/>
          <p:nvPr/>
        </p:nvSpPr>
        <p:spPr>
          <a:xfrm>
            <a:off x="5516250" y="2394738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600" y="140925"/>
            <a:ext cx="1362202" cy="8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875" y="76550"/>
            <a:ext cx="1362202" cy="11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876" y="1886013"/>
            <a:ext cx="1362200" cy="101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2475" y="1842251"/>
            <a:ext cx="1052450" cy="10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5600" y="3566775"/>
            <a:ext cx="1166200" cy="112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5025" y="3365975"/>
            <a:ext cx="1166200" cy="158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7287" y="1842238"/>
            <a:ext cx="1429824" cy="14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798561" y="3607913"/>
            <a:ext cx="1276851" cy="127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2075" y="76550"/>
            <a:ext cx="1429824" cy="1429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6"/>
          <p:cNvCxnSpPr/>
          <p:nvPr/>
        </p:nvCxnSpPr>
        <p:spPr>
          <a:xfrm rot="10800000">
            <a:off x="3248775" y="49797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6"/>
          <p:cNvCxnSpPr/>
          <p:nvPr/>
        </p:nvCxnSpPr>
        <p:spPr>
          <a:xfrm rot="10800000">
            <a:off x="3189775" y="227912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6"/>
          <p:cNvCxnSpPr/>
          <p:nvPr/>
        </p:nvCxnSpPr>
        <p:spPr>
          <a:xfrm rot="10800000">
            <a:off x="3248775" y="391472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26"/>
          <p:cNvCxnSpPr/>
          <p:nvPr/>
        </p:nvCxnSpPr>
        <p:spPr>
          <a:xfrm>
            <a:off x="4971575" y="4055025"/>
            <a:ext cx="2675700" cy="24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26"/>
          <p:cNvCxnSpPr/>
          <p:nvPr/>
        </p:nvCxnSpPr>
        <p:spPr>
          <a:xfrm>
            <a:off x="4971575" y="390900"/>
            <a:ext cx="2675700" cy="24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6"/>
          <p:cNvCxnSpPr/>
          <p:nvPr/>
        </p:nvCxnSpPr>
        <p:spPr>
          <a:xfrm>
            <a:off x="4900575" y="2152125"/>
            <a:ext cx="2675700" cy="24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26"/>
          <p:cNvSpPr txBox="1"/>
          <p:nvPr/>
        </p:nvSpPr>
        <p:spPr>
          <a:xfrm>
            <a:off x="6327000" y="479000"/>
            <a:ext cx="9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तत् विमानम्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2146175" y="1077650"/>
            <a:ext cx="11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</a:t>
            </a:r>
            <a:r>
              <a:rPr b="1" lang="en" sz="1100">
                <a:solidFill>
                  <a:srgbClr val="38761D"/>
                </a:solidFill>
              </a:rPr>
              <a:t>तत् </a:t>
            </a:r>
            <a:r>
              <a:rPr b="1" lang="en" sz="1100">
                <a:solidFill>
                  <a:srgbClr val="38761D"/>
                </a:solidFill>
              </a:rPr>
              <a:t>कार्-या</a:t>
            </a:r>
            <a:r>
              <a:rPr b="1" lang="en" sz="1100">
                <a:solidFill>
                  <a:srgbClr val="38761D"/>
                </a:solidFill>
              </a:rPr>
              <a:t>नम् 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6068125" y="4154100"/>
            <a:ext cx="9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तत् </a:t>
            </a:r>
            <a:r>
              <a:rPr b="1" lang="en" sz="1100">
                <a:solidFill>
                  <a:srgbClr val="38761D"/>
                </a:solidFill>
              </a:rPr>
              <a:t>गृहम्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6138325" y="2343213"/>
            <a:ext cx="9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तत् </a:t>
            </a:r>
            <a:r>
              <a:rPr b="1" lang="en" sz="1100">
                <a:solidFill>
                  <a:srgbClr val="38761D"/>
                </a:solidFill>
              </a:rPr>
              <a:t>पुष्पम्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60" name="Google Shape;360;p26"/>
          <p:cNvSpPr txBox="1"/>
          <p:nvPr/>
        </p:nvSpPr>
        <p:spPr>
          <a:xfrm>
            <a:off x="2215650" y="4773600"/>
            <a:ext cx="11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</a:rPr>
              <a:t>मन्दिरम्</a:t>
            </a:r>
            <a:r>
              <a:rPr b="1" lang="en" sz="1100">
                <a:solidFill>
                  <a:srgbClr val="38761D"/>
                </a:solidFill>
              </a:rPr>
              <a:t> 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61" name="Google Shape;361;p26"/>
          <p:cNvSpPr txBox="1"/>
          <p:nvPr/>
        </p:nvSpPr>
        <p:spPr>
          <a:xfrm>
            <a:off x="2215650" y="2925625"/>
            <a:ext cx="11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</a:rPr>
              <a:t>फलम्</a:t>
            </a:r>
            <a:r>
              <a:rPr b="1" lang="en" sz="1100">
                <a:solidFill>
                  <a:srgbClr val="38761D"/>
                </a:solidFill>
              </a:rPr>
              <a:t>  </a:t>
            </a:r>
            <a:endParaRPr b="1" sz="1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25" y="960388"/>
            <a:ext cx="1811050" cy="12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275" y="845250"/>
            <a:ext cx="1739800" cy="1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340" y="3229575"/>
            <a:ext cx="1997410" cy="13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736401" y="73012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73501" y="845250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633901" y="3230449"/>
            <a:ext cx="1309051" cy="1309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27"/>
          <p:cNvCxnSpPr/>
          <p:nvPr/>
        </p:nvCxnSpPr>
        <p:spPr>
          <a:xfrm rot="10800000">
            <a:off x="5139400" y="3633400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27"/>
          <p:cNvCxnSpPr/>
          <p:nvPr/>
        </p:nvCxnSpPr>
        <p:spPr>
          <a:xfrm>
            <a:off x="1217463" y="1225175"/>
            <a:ext cx="945600" cy="12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27"/>
          <p:cNvCxnSpPr/>
          <p:nvPr/>
        </p:nvCxnSpPr>
        <p:spPr>
          <a:xfrm>
            <a:off x="5701463" y="1107500"/>
            <a:ext cx="1029600" cy="12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27"/>
          <p:cNvSpPr/>
          <p:nvPr/>
        </p:nvSpPr>
        <p:spPr>
          <a:xfrm>
            <a:off x="594975" y="291100"/>
            <a:ext cx="15681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/>
          <p:nvPr/>
        </p:nvSpPr>
        <p:spPr>
          <a:xfrm flipH="1">
            <a:off x="4922675" y="2677450"/>
            <a:ext cx="16794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5293175" y="175950"/>
            <a:ext cx="14328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7"/>
          <p:cNvSpPr txBox="1"/>
          <p:nvPr/>
        </p:nvSpPr>
        <p:spPr>
          <a:xfrm>
            <a:off x="706950" y="448750"/>
            <a:ext cx="122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सङ्गणकम्</a:t>
            </a:r>
            <a:endParaRPr b="1" sz="1100">
              <a:solidFill>
                <a:srgbClr val="38761D"/>
              </a:solidFill>
              <a:highlight>
                <a:schemeClr val="lt2"/>
              </a:highlight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5063400" y="2835100"/>
            <a:ext cx="122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चित्रमन्दिरम् </a:t>
            </a:r>
            <a:endParaRPr b="1" sz="1100">
              <a:solidFill>
                <a:srgbClr val="38761D"/>
              </a:solidFill>
              <a:highlight>
                <a:schemeClr val="lt2"/>
              </a:highlight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5398925" y="333600"/>
            <a:ext cx="122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पत्रम्</a:t>
            </a:r>
            <a:endParaRPr b="1" sz="1100">
              <a:solidFill>
                <a:srgbClr val="38761D"/>
              </a:solidFill>
              <a:highlight>
                <a:schemeClr val="lt2"/>
              </a:highlight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1843425" y="21630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382" name="Google Shape;382;p27"/>
          <p:cNvSpPr txBox="1"/>
          <p:nvPr/>
        </p:nvSpPr>
        <p:spPr>
          <a:xfrm>
            <a:off x="6824275" y="209027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3252350" y="4641525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50" y="961500"/>
            <a:ext cx="1978574" cy="13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075" y="956775"/>
            <a:ext cx="1392774" cy="13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700" y="3339714"/>
            <a:ext cx="1852688" cy="14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251513" y="919975"/>
            <a:ext cx="1393800" cy="13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678725" y="3323537"/>
            <a:ext cx="1465300" cy="14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96526" y="900437"/>
            <a:ext cx="1432924" cy="1432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8"/>
          <p:cNvCxnSpPr/>
          <p:nvPr/>
        </p:nvCxnSpPr>
        <p:spPr>
          <a:xfrm rot="10800000">
            <a:off x="3965100" y="3891225"/>
            <a:ext cx="795900" cy="11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28"/>
          <p:cNvCxnSpPr>
            <a:endCxn id="389" idx="3"/>
          </p:cNvCxnSpPr>
          <p:nvPr/>
        </p:nvCxnSpPr>
        <p:spPr>
          <a:xfrm flipH="1">
            <a:off x="6752849" y="1448562"/>
            <a:ext cx="603000" cy="204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28"/>
          <p:cNvCxnSpPr/>
          <p:nvPr/>
        </p:nvCxnSpPr>
        <p:spPr>
          <a:xfrm flipH="1" rot="10800000">
            <a:off x="1593488" y="1448550"/>
            <a:ext cx="745800" cy="108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28"/>
          <p:cNvSpPr/>
          <p:nvPr/>
        </p:nvSpPr>
        <p:spPr>
          <a:xfrm>
            <a:off x="1087650" y="353350"/>
            <a:ext cx="14328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8"/>
          <p:cNvSpPr/>
          <p:nvPr/>
        </p:nvSpPr>
        <p:spPr>
          <a:xfrm flipH="1">
            <a:off x="6402450" y="443500"/>
            <a:ext cx="16305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3889225" y="2747100"/>
            <a:ext cx="1571700" cy="669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1176650" y="511000"/>
            <a:ext cx="139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रेल्स्थानकम्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6521250" y="601150"/>
            <a:ext cx="139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</a:rPr>
              <a:t>कन्दुकम्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4068025" y="2943400"/>
            <a:ext cx="129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एतत् </a:t>
            </a:r>
            <a:r>
              <a:rPr b="1" lang="en" sz="1100">
                <a:solidFill>
                  <a:srgbClr val="38761D"/>
                </a:solidFill>
              </a:rPr>
              <a:t>व्यजनम् 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03" name="Google Shape;403;p28"/>
          <p:cNvSpPr txBox="1"/>
          <p:nvPr/>
        </p:nvSpPr>
        <p:spPr>
          <a:xfrm>
            <a:off x="2339300" y="236880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404" name="Google Shape;404;p28"/>
          <p:cNvSpPr txBox="1"/>
          <p:nvPr/>
        </p:nvSpPr>
        <p:spPr>
          <a:xfrm>
            <a:off x="6002700" y="23947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405" name="Google Shape;405;p28"/>
          <p:cNvSpPr txBox="1"/>
          <p:nvPr/>
        </p:nvSpPr>
        <p:spPr>
          <a:xfrm>
            <a:off x="1904100" y="47726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/>
          <p:nvPr/>
        </p:nvSpPr>
        <p:spPr>
          <a:xfrm>
            <a:off x="1599400" y="122125"/>
            <a:ext cx="6555447" cy="725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ఇతడు - ఈమె - ఇది</a:t>
            </a:r>
          </a:p>
        </p:txBody>
      </p:sp>
      <p:sp>
        <p:nvSpPr>
          <p:cNvPr id="411" name="Google Shape;411;p29"/>
          <p:cNvSpPr/>
          <p:nvPr/>
        </p:nvSpPr>
        <p:spPr>
          <a:xfrm>
            <a:off x="965275" y="1777900"/>
            <a:ext cx="7420230" cy="22194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एष: राम: - ఇతడు రాముడు    क: राम: ?  - ఎవ్వరు రాముడు ?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एषा सीता - ఈమె సీత               का सीता ? - ఎవ్వరు సీత ?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एतत् फलम् - ఇది ఫలము         किम्  फलम् ? - ఏది ఫలం 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{863B7701-EFE9-4C37-9F69-8A02B0DDD401}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7" name="Google Shape;417;p30"/>
          <p:cNvSpPr/>
          <p:nvPr/>
        </p:nvSpPr>
        <p:spPr>
          <a:xfrm>
            <a:off x="2418357" y="282875"/>
            <a:ext cx="160765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</a:t>
            </a:r>
          </a:p>
        </p:txBody>
      </p:sp>
      <p:sp>
        <p:nvSpPr>
          <p:cNvPr id="418" name="Google Shape;418;p30"/>
          <p:cNvSpPr/>
          <p:nvPr/>
        </p:nvSpPr>
        <p:spPr>
          <a:xfrm>
            <a:off x="2502870" y="1962150"/>
            <a:ext cx="178899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</a:t>
            </a:r>
          </a:p>
        </p:txBody>
      </p:sp>
      <p:sp>
        <p:nvSpPr>
          <p:cNvPr id="419" name="Google Shape;419;p30"/>
          <p:cNvSpPr/>
          <p:nvPr/>
        </p:nvSpPr>
        <p:spPr>
          <a:xfrm>
            <a:off x="2418359" y="3641425"/>
            <a:ext cx="1958018" cy="12187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तत्</a:t>
            </a:r>
          </a:p>
        </p:txBody>
      </p:sp>
      <p:sp>
        <p:nvSpPr>
          <p:cNvPr id="420" name="Google Shape;420;p30"/>
          <p:cNvSpPr/>
          <p:nvPr/>
        </p:nvSpPr>
        <p:spPr>
          <a:xfrm>
            <a:off x="4635200" y="306400"/>
            <a:ext cx="2107727" cy="11717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एष:</a:t>
            </a:r>
          </a:p>
        </p:txBody>
      </p:sp>
      <p:sp>
        <p:nvSpPr>
          <p:cNvPr id="421" name="Google Shape;421;p30"/>
          <p:cNvSpPr/>
          <p:nvPr/>
        </p:nvSpPr>
        <p:spPr>
          <a:xfrm>
            <a:off x="4687875" y="1962150"/>
            <a:ext cx="2055049" cy="1317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एषा</a:t>
            </a:r>
          </a:p>
        </p:txBody>
      </p:sp>
      <p:sp>
        <p:nvSpPr>
          <p:cNvPr id="422" name="Google Shape;422;p30"/>
          <p:cNvSpPr/>
          <p:nvPr/>
        </p:nvSpPr>
        <p:spPr>
          <a:xfrm>
            <a:off x="4635200" y="3688400"/>
            <a:ext cx="2107723" cy="11717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एतत्</a:t>
            </a:r>
          </a:p>
        </p:txBody>
      </p:sp>
      <p:sp>
        <p:nvSpPr>
          <p:cNvPr id="423" name="Google Shape;423;p30"/>
          <p:cNvSpPr/>
          <p:nvPr/>
        </p:nvSpPr>
        <p:spPr>
          <a:xfrm>
            <a:off x="7001753" y="259600"/>
            <a:ext cx="2036924" cy="1400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क:?</a:t>
            </a:r>
          </a:p>
        </p:txBody>
      </p:sp>
      <p:sp>
        <p:nvSpPr>
          <p:cNvPr id="424" name="Google Shape;424;p30"/>
          <p:cNvSpPr/>
          <p:nvPr/>
        </p:nvSpPr>
        <p:spPr>
          <a:xfrm>
            <a:off x="7000648" y="1962150"/>
            <a:ext cx="1903001" cy="1400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का?</a:t>
            </a:r>
          </a:p>
        </p:txBody>
      </p:sp>
      <p:sp>
        <p:nvSpPr>
          <p:cNvPr id="425" name="Google Shape;425;p30"/>
          <p:cNvSpPr/>
          <p:nvPr/>
        </p:nvSpPr>
        <p:spPr>
          <a:xfrm>
            <a:off x="7001749" y="3664700"/>
            <a:ext cx="1902999" cy="12187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किम्?</a:t>
            </a:r>
          </a:p>
        </p:txBody>
      </p:sp>
      <p:pic>
        <p:nvPicPr>
          <p:cNvPr id="426" name="Google Shape;4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5" y="65499"/>
            <a:ext cx="2055050" cy="15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50" y="1790850"/>
            <a:ext cx="2036925" cy="15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75" y="3541750"/>
            <a:ext cx="2055049" cy="14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34" name="Google Shape;43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74E1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Fillup exercise in gitHub</a:t>
            </a:r>
            <a:endParaRPr sz="2100">
              <a:solidFill>
                <a:srgbClr val="274E1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100"/>
              <a:buAutoNum type="arabicPeriod"/>
            </a:pPr>
            <a:r>
              <a:rPr lang="en" sz="2100">
                <a:solidFill>
                  <a:srgbClr val="274E13"/>
                </a:solidFill>
              </a:rPr>
              <a:t>మీ చుట్టూ ఉన్న వ్యక్తుల, వస్తువుల </a:t>
            </a:r>
            <a:r>
              <a:rPr lang="en" sz="2100">
                <a:solidFill>
                  <a:srgbClr val="274E13"/>
                </a:solidFill>
              </a:rPr>
              <a:t>గురించి</a:t>
            </a:r>
            <a:r>
              <a:rPr lang="en" sz="2100">
                <a:solidFill>
                  <a:srgbClr val="274E13"/>
                </a:solidFill>
              </a:rPr>
              <a:t> स:, सा, तत्, </a:t>
            </a:r>
            <a:r>
              <a:rPr lang="en" sz="2100">
                <a:solidFill>
                  <a:srgbClr val="274E13"/>
                </a:solidFill>
              </a:rPr>
              <a:t>एष:, एषा, एतत् </a:t>
            </a:r>
            <a:r>
              <a:rPr lang="en" sz="2100">
                <a:solidFill>
                  <a:srgbClr val="274E13"/>
                </a:solidFill>
              </a:rPr>
              <a:t> ఉపయోగించి చెప్పండి. </a:t>
            </a:r>
            <a:r>
              <a:rPr lang="en" sz="2100">
                <a:solidFill>
                  <a:srgbClr val="274E13"/>
                </a:solidFill>
              </a:rPr>
              <a:t>क:, का, किम् </a:t>
            </a:r>
            <a:r>
              <a:rPr lang="en" sz="2100">
                <a:solidFill>
                  <a:srgbClr val="274E13"/>
                </a:solidFill>
              </a:rPr>
              <a:t>ఉపయోగించి ప్రశ్నలు అడగండి.  </a:t>
            </a:r>
            <a:endParaRPr sz="21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438775" y="0"/>
            <a:ext cx="6705211" cy="14725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वक्रतुण्ड महाकाय सूर्यकोटि समप्रभ |</a:t>
            </a:r>
            <a:b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निर्विघ्नं कुरु मे देव सर्वकार्येषु सर्वदा ||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751550" y="1713725"/>
            <a:ext cx="7946418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सरस्वती नमस्तुभ्यं वरदे कामरूपिणि |  </a:t>
            </a:r>
            <a:b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B6D7A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विद्यारम्भं करिष्यामि सिध्दिर्भवतु मे सदा ||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0" y="3589750"/>
            <a:ext cx="7605309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गुरुर्ब्रह्मा गुरुर्विष्णुः गुरुर्देवो महेश्वरः ।</a:t>
            </a:r>
            <a:b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गुरुः साक्षात् परब्रह्म तस्मै श्री गुरवे नम: 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అభినయంద్వారా, వ్యక్తీకరణద్వారా, సంస్కృత భాషను నేర్చుకోండి  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40" name="Google Shape;440;p32"/>
          <p:cNvSpPr/>
          <p:nvPr/>
        </p:nvSpPr>
        <p:spPr>
          <a:xfrm>
            <a:off x="819150" y="1990725"/>
            <a:ext cx="7450371" cy="1218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33A4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धन्यवाद:</a:t>
            </a:r>
          </a:p>
        </p:txBody>
      </p:sp>
      <p:sp>
        <p:nvSpPr>
          <p:cNvPr id="441" name="Google Shape;441;p32"/>
          <p:cNvSpPr txBox="1"/>
          <p:nvPr/>
        </p:nvSpPr>
        <p:spPr>
          <a:xfrm>
            <a:off x="0" y="4758600"/>
            <a:ext cx="676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Dreamina. Content Source: Abhyasapustakam, SamskritaBharati</a:t>
            </a:r>
            <a:endParaRPr sz="16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525" y="3880600"/>
            <a:ext cx="727401" cy="7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150" y="233658"/>
            <a:ext cx="692401" cy="8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9538" y="2571762"/>
            <a:ext cx="812324" cy="8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398" y="1"/>
            <a:ext cx="727401" cy="101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3577" y="348250"/>
            <a:ext cx="883077" cy="8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1975" y="422772"/>
            <a:ext cx="883075" cy="8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8475" y="1414212"/>
            <a:ext cx="812301" cy="58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5300" y="3"/>
            <a:ext cx="692350" cy="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84287" y="426627"/>
            <a:ext cx="883075" cy="81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649738"/>
            <a:ext cx="957773" cy="13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8468363" y="4713725"/>
            <a:ext cx="56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वैद्या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7999450" y="3464675"/>
            <a:ext cx="69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सीता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740875" y="2057388"/>
            <a:ext cx="72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कर्तरी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187150" y="1108550"/>
            <a:ext cx="81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F6000"/>
                </a:solidFill>
              </a:rPr>
              <a:t>नर्तकी </a:t>
            </a:r>
            <a:endParaRPr b="1" sz="1100">
              <a:solidFill>
                <a:srgbClr val="7F6000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026575" y="1108550"/>
            <a:ext cx="103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दूरावानी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048350" y="1108550"/>
            <a:ext cx="72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धीवरी </a:t>
            </a:r>
            <a:endParaRPr b="1" sz="1100">
              <a:solidFill>
                <a:srgbClr val="783F04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350" y="207462"/>
            <a:ext cx="883075" cy="12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37350" y="1463400"/>
            <a:ext cx="103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F6000"/>
                </a:solidFill>
              </a:rPr>
              <a:t>पुष्पाधानी </a:t>
            </a:r>
            <a:endParaRPr b="1" sz="1100">
              <a:solidFill>
                <a:srgbClr val="7F60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396163" y="1414200"/>
            <a:ext cx="95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कृषिका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2521025" y="1308175"/>
            <a:ext cx="120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यानपेटिका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981975" y="1366900"/>
            <a:ext cx="95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</a:rPr>
              <a:t>वेल्लनी </a:t>
            </a:r>
            <a:endParaRPr b="1" sz="1100">
              <a:solidFill>
                <a:srgbClr val="783F04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118854" y="3322146"/>
            <a:ext cx="727401" cy="4965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</a:t>
            </a:r>
          </a:p>
        </p:txBody>
      </p:sp>
      <p:cxnSp>
        <p:nvCxnSpPr>
          <p:cNvPr id="89" name="Google Shape;89;p15"/>
          <p:cNvCxnSpPr/>
          <p:nvPr/>
        </p:nvCxnSpPr>
        <p:spPr>
          <a:xfrm>
            <a:off x="2033925" y="3562875"/>
            <a:ext cx="6083100" cy="72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5"/>
          <p:cNvCxnSpPr/>
          <p:nvPr/>
        </p:nvCxnSpPr>
        <p:spPr>
          <a:xfrm flipH="1" rot="10800000">
            <a:off x="2069150" y="3069575"/>
            <a:ext cx="5636700" cy="38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5"/>
          <p:cNvCxnSpPr/>
          <p:nvPr/>
        </p:nvCxnSpPr>
        <p:spPr>
          <a:xfrm flipH="1" rot="10800000">
            <a:off x="2057400" y="2141975"/>
            <a:ext cx="5249100" cy="123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5"/>
          <p:cNvCxnSpPr/>
          <p:nvPr/>
        </p:nvCxnSpPr>
        <p:spPr>
          <a:xfrm flipH="1" rot="10800000">
            <a:off x="2022175" y="1637000"/>
            <a:ext cx="5190600" cy="163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5"/>
          <p:cNvCxnSpPr/>
          <p:nvPr/>
        </p:nvCxnSpPr>
        <p:spPr>
          <a:xfrm flipH="1" rot="10800000">
            <a:off x="1998675" y="1578400"/>
            <a:ext cx="4157100" cy="158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5"/>
          <p:cNvCxnSpPr/>
          <p:nvPr/>
        </p:nvCxnSpPr>
        <p:spPr>
          <a:xfrm flipH="1" rot="10800000">
            <a:off x="1881250" y="1613500"/>
            <a:ext cx="3335100" cy="146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5"/>
          <p:cNvCxnSpPr/>
          <p:nvPr/>
        </p:nvCxnSpPr>
        <p:spPr>
          <a:xfrm flipH="1" rot="10800000">
            <a:off x="1693350" y="1824825"/>
            <a:ext cx="2196000" cy="120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5"/>
          <p:cNvCxnSpPr/>
          <p:nvPr/>
        </p:nvCxnSpPr>
        <p:spPr>
          <a:xfrm flipH="1" rot="10800000">
            <a:off x="1517225" y="1860100"/>
            <a:ext cx="1280100" cy="113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5"/>
          <p:cNvCxnSpPr/>
          <p:nvPr/>
        </p:nvCxnSpPr>
        <p:spPr>
          <a:xfrm flipH="1" rot="10800000">
            <a:off x="1376300" y="1942475"/>
            <a:ext cx="281700" cy="102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5"/>
          <p:cNvCxnSpPr/>
          <p:nvPr/>
        </p:nvCxnSpPr>
        <p:spPr>
          <a:xfrm rot="10800000">
            <a:off x="988725" y="2059725"/>
            <a:ext cx="234900" cy="89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67400"/>
            <a:ext cx="1095636" cy="11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1256500" y="3551125"/>
            <a:ext cx="495575" cy="4724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00D3E9"/>
                    </a:gs>
                    <a:gs pos="100000">
                      <a:srgbClr val="045962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</a:t>
            </a: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675" y="3741750"/>
            <a:ext cx="871324" cy="87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075" y="1"/>
            <a:ext cx="971425" cy="17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0525" y="0"/>
            <a:ext cx="688677" cy="13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4350" y="0"/>
            <a:ext cx="6886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6288" y="0"/>
            <a:ext cx="971426" cy="102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25" y="0"/>
            <a:ext cx="971426" cy="117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4274" y="2153609"/>
            <a:ext cx="871327" cy="102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01251" y="421773"/>
            <a:ext cx="971426" cy="11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72976" y="8"/>
            <a:ext cx="1146699" cy="122633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8218500" y="4717025"/>
            <a:ext cx="92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4587"/>
                </a:solidFill>
              </a:rPr>
              <a:t>रमेश:</a:t>
            </a:r>
            <a:endParaRPr b="1" sz="1100">
              <a:solidFill>
                <a:srgbClr val="1C4587"/>
              </a:solidFill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8014788" y="3252188"/>
            <a:ext cx="81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दर्पण: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7351363" y="1551300"/>
            <a:ext cx="87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धनस्यूत: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6324350" y="1437375"/>
            <a:ext cx="7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सैनिक: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310525" y="1437375"/>
            <a:ext cx="7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अर्चक: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253713" y="1176100"/>
            <a:ext cx="63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वृक्ष: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3107375" y="1791375"/>
            <a:ext cx="92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आरक्षक: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1841175" y="1310450"/>
            <a:ext cx="81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स्यूत: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13650" y="1310450"/>
            <a:ext cx="9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</a:rPr>
              <a:t>विध्युदीप:</a:t>
            </a:r>
            <a:endParaRPr b="1" sz="1100">
              <a:solidFill>
                <a:srgbClr val="274E13"/>
              </a:solidFill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1939975" y="3703800"/>
            <a:ext cx="6083100" cy="54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6"/>
          <p:cNvCxnSpPr/>
          <p:nvPr/>
        </p:nvCxnSpPr>
        <p:spPr>
          <a:xfrm flipH="1" rot="10800000">
            <a:off x="1928225" y="2917025"/>
            <a:ext cx="5836200" cy="73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6"/>
          <p:cNvCxnSpPr/>
          <p:nvPr/>
        </p:nvCxnSpPr>
        <p:spPr>
          <a:xfrm flipH="1" rot="10800000">
            <a:off x="1904750" y="2024550"/>
            <a:ext cx="5413500" cy="156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6"/>
          <p:cNvCxnSpPr/>
          <p:nvPr/>
        </p:nvCxnSpPr>
        <p:spPr>
          <a:xfrm flipH="1" rot="10800000">
            <a:off x="1881250" y="1907300"/>
            <a:ext cx="4532700" cy="16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6"/>
          <p:cNvCxnSpPr/>
          <p:nvPr/>
        </p:nvCxnSpPr>
        <p:spPr>
          <a:xfrm flipH="1" rot="10800000">
            <a:off x="1834275" y="1942325"/>
            <a:ext cx="3487800" cy="155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6"/>
          <p:cNvCxnSpPr/>
          <p:nvPr/>
        </p:nvCxnSpPr>
        <p:spPr>
          <a:xfrm flipH="1" rot="10800000">
            <a:off x="1822525" y="1754375"/>
            <a:ext cx="2759700" cy="170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6"/>
          <p:cNvCxnSpPr/>
          <p:nvPr/>
        </p:nvCxnSpPr>
        <p:spPr>
          <a:xfrm flipH="1" rot="10800000">
            <a:off x="1775575" y="2235975"/>
            <a:ext cx="1221300" cy="116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6"/>
          <p:cNvCxnSpPr/>
          <p:nvPr/>
        </p:nvCxnSpPr>
        <p:spPr>
          <a:xfrm flipH="1" rot="10800000">
            <a:off x="1681625" y="1860400"/>
            <a:ext cx="504900" cy="154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6"/>
          <p:cNvCxnSpPr/>
          <p:nvPr/>
        </p:nvCxnSpPr>
        <p:spPr>
          <a:xfrm rot="10800000">
            <a:off x="1117875" y="1860325"/>
            <a:ext cx="469800" cy="152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3875"/>
            <a:ext cx="1106199" cy="13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1032625" y="3480675"/>
            <a:ext cx="754676" cy="469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lin ang="5400012" scaled="0"/>
                </a:gradFill>
                <a:latin typeface="Arial"/>
              </a:rPr>
              <a:t>तत्</a:t>
            </a: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200" y="6"/>
            <a:ext cx="872123" cy="80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137" y="265301"/>
            <a:ext cx="1052450" cy="10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0"/>
            <a:ext cx="1362202" cy="76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0078" y="-11874"/>
            <a:ext cx="872122" cy="132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2213" y="3606050"/>
            <a:ext cx="2221798" cy="11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" y="-11863"/>
            <a:ext cx="872125" cy="13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84762" y="2300775"/>
            <a:ext cx="1276826" cy="9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14525" y="886463"/>
            <a:ext cx="1052450" cy="90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6100" y="11"/>
            <a:ext cx="1106200" cy="843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7459250" y="4789500"/>
            <a:ext cx="96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विमानम्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7845763" y="3252050"/>
            <a:ext cx="7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पुष्पम्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7504700" y="1867888"/>
            <a:ext cx="8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कङ्कतम्</a:t>
            </a:r>
            <a:endParaRPr b="1" sz="700">
              <a:solidFill>
                <a:srgbClr val="0C343D"/>
              </a:solidFill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167425" y="1317750"/>
            <a:ext cx="7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फलम्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726900" y="886475"/>
            <a:ext cx="105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कार् - यानम्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3458738" y="1435025"/>
            <a:ext cx="7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गृहम्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2253150" y="886475"/>
            <a:ext cx="8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सङ्गणकम्</a:t>
            </a:r>
            <a:endParaRPr b="1" sz="1100">
              <a:solidFill>
                <a:srgbClr val="0C34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1223525" y="886475"/>
            <a:ext cx="7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पेषकम् </a:t>
            </a:r>
            <a:endParaRPr b="1" sz="1100">
              <a:solidFill>
                <a:srgbClr val="0C343D"/>
              </a:solidFill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38413" y="1435025"/>
            <a:ext cx="79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C343D"/>
                </a:solidFill>
              </a:rPr>
              <a:t>मन्दिरम् </a:t>
            </a:r>
            <a:endParaRPr b="1" sz="1100">
              <a:solidFill>
                <a:srgbClr val="0C343D"/>
              </a:solidFill>
            </a:endParaRPr>
          </a:p>
        </p:txBody>
      </p:sp>
      <p:cxnSp>
        <p:nvCxnSpPr>
          <p:cNvPr id="156" name="Google Shape;156;p17"/>
          <p:cNvCxnSpPr/>
          <p:nvPr/>
        </p:nvCxnSpPr>
        <p:spPr>
          <a:xfrm>
            <a:off x="2057400" y="3771900"/>
            <a:ext cx="4615200" cy="4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7"/>
          <p:cNvCxnSpPr/>
          <p:nvPr/>
        </p:nvCxnSpPr>
        <p:spPr>
          <a:xfrm flipH="1" rot="10800000">
            <a:off x="2092625" y="2985175"/>
            <a:ext cx="5284500" cy="66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7"/>
          <p:cNvCxnSpPr/>
          <p:nvPr/>
        </p:nvCxnSpPr>
        <p:spPr>
          <a:xfrm flipH="1" rot="10800000">
            <a:off x="2080875" y="1939925"/>
            <a:ext cx="51084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7"/>
          <p:cNvCxnSpPr/>
          <p:nvPr/>
        </p:nvCxnSpPr>
        <p:spPr>
          <a:xfrm flipH="1" rot="10800000">
            <a:off x="2057400" y="1822400"/>
            <a:ext cx="3992700" cy="159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7"/>
          <p:cNvCxnSpPr/>
          <p:nvPr/>
        </p:nvCxnSpPr>
        <p:spPr>
          <a:xfrm flipH="1" rot="10800000">
            <a:off x="2033925" y="1434900"/>
            <a:ext cx="2947500" cy="184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7"/>
          <p:cNvCxnSpPr/>
          <p:nvPr/>
        </p:nvCxnSpPr>
        <p:spPr>
          <a:xfrm flipH="1" rot="10800000">
            <a:off x="1963450" y="1881325"/>
            <a:ext cx="1315200" cy="132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7"/>
          <p:cNvCxnSpPr/>
          <p:nvPr/>
        </p:nvCxnSpPr>
        <p:spPr>
          <a:xfrm flipH="1" rot="10800000">
            <a:off x="1787300" y="1458625"/>
            <a:ext cx="622500" cy="166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7"/>
          <p:cNvCxnSpPr/>
          <p:nvPr/>
        </p:nvCxnSpPr>
        <p:spPr>
          <a:xfrm rot="10800000">
            <a:off x="1611300" y="1529000"/>
            <a:ext cx="35100" cy="156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7"/>
          <p:cNvCxnSpPr/>
          <p:nvPr/>
        </p:nvCxnSpPr>
        <p:spPr>
          <a:xfrm rot="10800000">
            <a:off x="789025" y="1986875"/>
            <a:ext cx="622500" cy="112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125" y="0"/>
            <a:ext cx="1429824" cy="14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500" y="0"/>
            <a:ext cx="8042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5325" y="0"/>
            <a:ext cx="688675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3526" y="1806625"/>
            <a:ext cx="1310472" cy="13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500" y="1800128"/>
            <a:ext cx="832276" cy="124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0150" y="3613238"/>
            <a:ext cx="1103849" cy="110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0125" y="1709125"/>
            <a:ext cx="1429824" cy="14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4925" y="3647451"/>
            <a:ext cx="971425" cy="9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2151" y="3418250"/>
            <a:ext cx="1429824" cy="142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6147775" y="404550"/>
            <a:ext cx="9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स: सैनिक: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5993788" y="2157813"/>
            <a:ext cx="91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स: चालक: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6073863" y="3988163"/>
            <a:ext cx="91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स: गणेश:</a:t>
            </a:r>
            <a:endParaRPr b="1" sz="1100">
              <a:solidFill>
                <a:srgbClr val="38761D"/>
              </a:solidFill>
            </a:endParaRPr>
          </a:p>
        </p:txBody>
      </p:sp>
      <p:cxnSp>
        <p:nvCxnSpPr>
          <p:cNvPr id="181" name="Google Shape;181;p18"/>
          <p:cNvCxnSpPr/>
          <p:nvPr/>
        </p:nvCxnSpPr>
        <p:spPr>
          <a:xfrm>
            <a:off x="5239800" y="357000"/>
            <a:ext cx="3076800" cy="12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18"/>
          <p:cNvCxnSpPr/>
          <p:nvPr/>
        </p:nvCxnSpPr>
        <p:spPr>
          <a:xfrm>
            <a:off x="5333500" y="2106450"/>
            <a:ext cx="3159300" cy="825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8"/>
          <p:cNvCxnSpPr/>
          <p:nvPr/>
        </p:nvCxnSpPr>
        <p:spPr>
          <a:xfrm>
            <a:off x="5169075" y="3911075"/>
            <a:ext cx="2748300" cy="27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18"/>
          <p:cNvCxnSpPr>
            <a:endCxn id="170" idx="3"/>
          </p:cNvCxnSpPr>
          <p:nvPr/>
        </p:nvCxnSpPr>
        <p:spPr>
          <a:xfrm flipH="1">
            <a:off x="2952775" y="556525"/>
            <a:ext cx="513900" cy="98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8"/>
          <p:cNvCxnSpPr/>
          <p:nvPr/>
        </p:nvCxnSpPr>
        <p:spPr>
          <a:xfrm flipH="1">
            <a:off x="3046500" y="2216025"/>
            <a:ext cx="513900" cy="98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8"/>
          <p:cNvCxnSpPr/>
          <p:nvPr/>
        </p:nvCxnSpPr>
        <p:spPr>
          <a:xfrm flipH="1">
            <a:off x="3105175" y="3875525"/>
            <a:ext cx="513900" cy="98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18"/>
          <p:cNvSpPr txBox="1"/>
          <p:nvPr/>
        </p:nvSpPr>
        <p:spPr>
          <a:xfrm>
            <a:off x="2233550" y="1378288"/>
            <a:ext cx="110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एष: आरक्षक: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2148500" y="3170700"/>
            <a:ext cx="91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एष: कृषक: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2064938" y="4741625"/>
            <a:ext cx="9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एष: राम:</a:t>
            </a:r>
            <a:endParaRPr b="1" sz="1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25" y="3808975"/>
            <a:ext cx="1176650" cy="11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/>
          <p:nvPr/>
        </p:nvSpPr>
        <p:spPr>
          <a:xfrm>
            <a:off x="894800" y="3348050"/>
            <a:ext cx="1702800" cy="507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1217850" y="3425000"/>
            <a:ext cx="93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4587"/>
                </a:solidFill>
              </a:rPr>
              <a:t>स: राम:</a:t>
            </a:r>
            <a:endParaRPr b="1" sz="1100">
              <a:solidFill>
                <a:srgbClr val="1C4587"/>
              </a:solidFill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704" y="627875"/>
            <a:ext cx="1485850" cy="148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 flipH="1">
            <a:off x="2693125" y="299150"/>
            <a:ext cx="1995600" cy="434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3141625" y="379550"/>
            <a:ext cx="109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4587"/>
                </a:solidFill>
              </a:rPr>
              <a:t>मम नाम राम:</a:t>
            </a:r>
            <a:endParaRPr b="1" sz="1100">
              <a:solidFill>
                <a:srgbClr val="1C4587"/>
              </a:solidFill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6320900" y="2494125"/>
            <a:ext cx="1702801" cy="507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एष: क:?</a:t>
            </a:r>
          </a:p>
        </p:txBody>
      </p:sp>
      <p:sp>
        <p:nvSpPr>
          <p:cNvPr id="201" name="Google Shape;201;p19"/>
          <p:cNvSpPr/>
          <p:nvPr/>
        </p:nvSpPr>
        <p:spPr>
          <a:xfrm>
            <a:off x="6378763" y="3382425"/>
            <a:ext cx="1587072" cy="554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क: राम:?</a:t>
            </a:r>
          </a:p>
        </p:txBody>
      </p:sp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375" y="627888"/>
            <a:ext cx="1485850" cy="14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/>
          <p:nvPr/>
        </p:nvSpPr>
        <p:spPr>
          <a:xfrm flipH="1">
            <a:off x="6778100" y="180800"/>
            <a:ext cx="1538400" cy="7515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6954275" y="379550"/>
            <a:ext cx="109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एष: राम:</a:t>
            </a:r>
            <a:endParaRPr b="1" sz="1600">
              <a:solidFill>
                <a:srgbClr val="0C343D"/>
              </a:solidFill>
            </a:endParaRPr>
          </a:p>
        </p:txBody>
      </p:sp>
      <p:cxnSp>
        <p:nvCxnSpPr>
          <p:cNvPr id="205" name="Google Shape;205;p19"/>
          <p:cNvCxnSpPr/>
          <p:nvPr/>
        </p:nvCxnSpPr>
        <p:spPr>
          <a:xfrm flipH="1" rot="10800000">
            <a:off x="1693350" y="1296625"/>
            <a:ext cx="2078700" cy="184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9"/>
          <p:cNvCxnSpPr/>
          <p:nvPr/>
        </p:nvCxnSpPr>
        <p:spPr>
          <a:xfrm rot="10800000">
            <a:off x="5387925" y="987150"/>
            <a:ext cx="732600" cy="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325" y="1040100"/>
            <a:ext cx="1617000" cy="15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975" y="1040112"/>
            <a:ext cx="2338534" cy="148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150" y="3652325"/>
            <a:ext cx="1309051" cy="130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875" y="1028688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/>
          <p:nvPr/>
        </p:nvSpPr>
        <p:spPr>
          <a:xfrm>
            <a:off x="1059225" y="93600"/>
            <a:ext cx="1362300" cy="935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 txBox="1"/>
          <p:nvPr/>
        </p:nvSpPr>
        <p:spPr>
          <a:xfrm>
            <a:off x="1164975" y="306600"/>
            <a:ext cx="115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धीवर: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217" name="Google Shape;217;p20"/>
          <p:cNvCxnSpPr/>
          <p:nvPr/>
        </p:nvCxnSpPr>
        <p:spPr>
          <a:xfrm flipH="1" rot="10800000">
            <a:off x="1446825" y="1524500"/>
            <a:ext cx="974700" cy="11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8" name="Google Shape;21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4350" y="954450"/>
            <a:ext cx="1617001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/>
          <p:nvPr/>
        </p:nvSpPr>
        <p:spPr>
          <a:xfrm>
            <a:off x="6863425" y="46800"/>
            <a:ext cx="1511700" cy="935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7016575" y="306600"/>
            <a:ext cx="120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करदीप: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221" name="Google Shape;221;p20"/>
          <p:cNvCxnSpPr/>
          <p:nvPr/>
        </p:nvCxnSpPr>
        <p:spPr>
          <a:xfrm rot="10800000">
            <a:off x="6437700" y="1343450"/>
            <a:ext cx="798300" cy="11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Google Shape;2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224726" y="3652324"/>
            <a:ext cx="1309051" cy="130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/>
          <p:nvPr/>
        </p:nvSpPr>
        <p:spPr>
          <a:xfrm>
            <a:off x="4076950" y="2724150"/>
            <a:ext cx="1362300" cy="1028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4229650" y="3030750"/>
            <a:ext cx="10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राम: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225" name="Google Shape;225;p20"/>
          <p:cNvCxnSpPr/>
          <p:nvPr/>
        </p:nvCxnSpPr>
        <p:spPr>
          <a:xfrm rot="10800000">
            <a:off x="3677200" y="4055850"/>
            <a:ext cx="798300" cy="11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0"/>
          <p:cNvSpPr txBox="1"/>
          <p:nvPr/>
        </p:nvSpPr>
        <p:spPr>
          <a:xfrm>
            <a:off x="2025475" y="2543863"/>
            <a:ext cx="8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एष: क:?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827850" y="4719625"/>
            <a:ext cx="8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एष: क:?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5924550" y="25717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580" y="3371374"/>
            <a:ext cx="955091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38" y="972386"/>
            <a:ext cx="1017488" cy="152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550" y="972385"/>
            <a:ext cx="1205524" cy="142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4375" y="1019213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80801" y="967625"/>
            <a:ext cx="1432924" cy="14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1225" y="3371375"/>
            <a:ext cx="1432924" cy="143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/>
          <p:nvPr/>
        </p:nvSpPr>
        <p:spPr>
          <a:xfrm>
            <a:off x="1258900" y="133875"/>
            <a:ext cx="1385700" cy="986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6777988" y="86900"/>
            <a:ext cx="1385700" cy="986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4006275" y="2452125"/>
            <a:ext cx="1385700" cy="986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1393900" y="419475"/>
            <a:ext cx="111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दर्पण:</a:t>
            </a:r>
            <a:endParaRPr b="1" sz="1500">
              <a:solidFill>
                <a:srgbClr val="38761D"/>
              </a:solidFill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6912988" y="372500"/>
            <a:ext cx="111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वैद्य:</a:t>
            </a:r>
            <a:endParaRPr b="1" sz="1500">
              <a:solidFill>
                <a:srgbClr val="38761D"/>
              </a:solidFill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4096413" y="2737725"/>
            <a:ext cx="120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</a:rPr>
              <a:t>एष: नर्तक: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245" name="Google Shape;245;p21"/>
          <p:cNvCxnSpPr/>
          <p:nvPr/>
        </p:nvCxnSpPr>
        <p:spPr>
          <a:xfrm flipH="1" rot="10800000">
            <a:off x="1578850" y="1383475"/>
            <a:ext cx="745800" cy="6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1"/>
          <p:cNvCxnSpPr>
            <a:endCxn id="233" idx="3"/>
          </p:cNvCxnSpPr>
          <p:nvPr/>
        </p:nvCxnSpPr>
        <p:spPr>
          <a:xfrm flipH="1">
            <a:off x="3736671" y="3696636"/>
            <a:ext cx="681300" cy="3912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1"/>
          <p:cNvCxnSpPr/>
          <p:nvPr/>
        </p:nvCxnSpPr>
        <p:spPr>
          <a:xfrm flipH="1">
            <a:off x="6484724" y="1377487"/>
            <a:ext cx="645600" cy="12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1"/>
          <p:cNvSpPr txBox="1"/>
          <p:nvPr/>
        </p:nvSpPr>
        <p:spPr>
          <a:xfrm>
            <a:off x="1956275" y="4804300"/>
            <a:ext cx="8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एष: क:?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5849900" y="2498975"/>
            <a:ext cx="8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एष: क:?</a:t>
            </a:r>
            <a:endParaRPr b="1" sz="1100">
              <a:solidFill>
                <a:srgbClr val="990000"/>
              </a:solidFill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2119400" y="2394750"/>
            <a:ext cx="100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00"/>
                </a:solidFill>
              </a:rPr>
              <a:t>एतत् किम्?</a:t>
            </a:r>
            <a:endParaRPr b="1" sz="11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